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17.04.2012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000372"/>
            <a:ext cx="7929618" cy="35719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6000" dirty="0" smtClean="0"/>
              <a:t>Заміжжя — перехід з </a:t>
            </a:r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/>
              <a:t>8-годинного</a:t>
            </a:r>
            <a:br>
              <a:rPr lang="uk-UA" sz="6000" dirty="0" smtClean="0"/>
            </a:br>
            <a:r>
              <a:rPr lang="uk-UA" sz="6000" dirty="0" smtClean="0"/>
              <a:t> </a:t>
            </a:r>
            <a:r>
              <a:rPr lang="uk-UA" sz="6000" dirty="0" smtClean="0"/>
              <a:t>робочого дня на</a:t>
            </a:r>
            <a:br>
              <a:rPr lang="uk-UA" sz="6000" dirty="0" smtClean="0"/>
            </a:br>
            <a:r>
              <a:rPr lang="uk-UA" sz="6000" dirty="0" smtClean="0"/>
              <a:t> 24-годинний</a:t>
            </a:r>
            <a:endParaRPr lang="uk-UA" sz="60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14290"/>
            <a:ext cx="4214842" cy="308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92971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59898"/>
            <a:ext cx="7500958" cy="1472184"/>
          </a:xfrm>
        </p:spPr>
        <p:txBody>
          <a:bodyPr/>
          <a:lstStyle/>
          <a:p>
            <a:r>
              <a:rPr lang="uk-UA" dirty="0" smtClean="0"/>
              <a:t>Основи приватного права України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429000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uk-UA" sz="6000" b="1" i="1" u="sng" dirty="0" smtClean="0"/>
              <a:t>СІМЕЙНЕ ПРАВО</a:t>
            </a:r>
            <a:endParaRPr lang="uk-UA" sz="6000" b="1" i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59898"/>
            <a:ext cx="7500958" cy="1472184"/>
          </a:xfrm>
        </p:spPr>
        <p:txBody>
          <a:bodyPr/>
          <a:lstStyle/>
          <a:p>
            <a:r>
              <a:rPr lang="uk-UA" dirty="0" smtClean="0"/>
              <a:t>План уроку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1857364"/>
            <a:ext cx="7620954" cy="4500594"/>
          </a:xfrm>
        </p:spPr>
        <p:txBody>
          <a:bodyPr>
            <a:normAutofit/>
          </a:bodyPr>
          <a:lstStyle/>
          <a:p>
            <a:pPr marL="770382" indent="-742950" algn="just">
              <a:buAutoNum type="arabicPeriod"/>
            </a:pPr>
            <a:r>
              <a:rPr lang="uk-UA" sz="3600" b="1" dirty="0" smtClean="0"/>
              <a:t>Загальна характеристика сімейного права</a:t>
            </a:r>
          </a:p>
          <a:p>
            <a:pPr marL="770382" lvl="0" indent="-742950" algn="just">
              <a:buFont typeface="Wingdings 2"/>
              <a:buAutoNum type="arabicPeriod"/>
            </a:pPr>
            <a:r>
              <a:rPr lang="uk-UA" sz="3600" b="1" dirty="0" smtClean="0"/>
              <a:t>Умови і порядок укладання та припинення шлюбу</a:t>
            </a:r>
            <a:endParaRPr lang="uk-UA" sz="3600" dirty="0" smtClean="0"/>
          </a:p>
          <a:p>
            <a:pPr marL="770382" indent="-742950" algn="just">
              <a:buAutoNum type="arabicPeriod"/>
            </a:pPr>
            <a:r>
              <a:rPr lang="uk-UA" sz="3600" b="1" dirty="0" smtClean="0"/>
              <a:t>Особисті немайнові та майнові права і обов’язки подружжя, батьків і дітей</a:t>
            </a:r>
          </a:p>
          <a:p>
            <a:pPr algn="just"/>
            <a:endParaRPr lang="uk-UA" sz="3600" b="1" dirty="0" smtClean="0"/>
          </a:p>
          <a:p>
            <a:pPr algn="just"/>
            <a:endParaRPr lang="uk-UA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85794"/>
            <a:ext cx="6858048" cy="527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0"/>
            <a:ext cx="8072462" cy="57148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Джерела сімейного права</a:t>
            </a:r>
            <a:endParaRPr lang="uk-UA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2976" y="500042"/>
            <a:ext cx="8001024" cy="6357958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Конституція України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(ст.. 32, 41, 51, 52) – визначає загальні засади правового регулювання сімейного законодавства.</a:t>
            </a: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Закони України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є найважливішими джерелами сімейного права, оскільки вони містять норми, які закріплюють правовий механізм регулювання сімейних правовідносин тощо. До таких законів належать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Закони України «Про охорону дитинства», «Про попередження насильства 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сімї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Окреме місце займають Цивільний кодекс України (ст.. 8, 20; ч. 2 ст. 72; ч. 2 ст. 129; ч. 3 ст. 138; ч. 3 ст. 139) та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СКУ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Укази і нормативні розпорядження Президента України.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Постанови і нормативні розпорядження Кабінету Міністрів України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Договори, якими регулюються сімейні відносини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(наприклад, укладення шлюбного договору).</a:t>
            </a: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Звичай.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Міжнародні договори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(Конвенція ООН про права дитини тощо).</a:t>
            </a:r>
          </a:p>
          <a:p>
            <a:endParaRPr lang="uk-UA" dirty="0"/>
          </a:p>
        </p:txBody>
      </p:sp>
      <p:pic>
        <p:nvPicPr>
          <p:cNvPr id="5" name="Picture 2" descr="D:\Tanya\БЛОКИ право\17ШЛЮБ\614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857760"/>
            <a:ext cx="1214414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85794"/>
            <a:ext cx="6858048" cy="527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право 3"/>
          <p:cNvSpPr/>
          <p:nvPr/>
        </p:nvSpPr>
        <p:spPr>
          <a:xfrm>
            <a:off x="214313" y="357188"/>
            <a:ext cx="2928937" cy="1857375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Порядок укладання шлюбу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6"/>
          <p:cNvSpPr/>
          <p:nvPr/>
        </p:nvSpPr>
        <p:spPr>
          <a:xfrm>
            <a:off x="3286125" y="214313"/>
            <a:ext cx="3929063" cy="7858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Подання заяви (подається особисто і в письмовій формі)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6"/>
          <p:cNvSpPr/>
          <p:nvPr/>
        </p:nvSpPr>
        <p:spPr>
          <a:xfrm>
            <a:off x="3286125" y="1143000"/>
            <a:ext cx="3929063" cy="15716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Ознайомлення наречених з 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язком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повідомити один одного про стан здоров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я, правами і 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язками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подружжя, про 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відповідальтність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приховання перешкод до реєстрації шлюбу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86125" y="2857500"/>
            <a:ext cx="4071938" cy="13573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Реєстрація шлюбу відбуваються через місяць від дня подання заяви (в окремих випадках раніше: в разі народження дитини, вагітності, військовослужбовці)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6"/>
          <p:cNvSpPr/>
          <p:nvPr/>
        </p:nvSpPr>
        <p:spPr>
          <a:xfrm>
            <a:off x="3286125" y="4357688"/>
            <a:ext cx="4071938" cy="8572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Присутність наречених в момент реєстрації шлюбу є 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язковою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6"/>
          <p:cNvSpPr/>
          <p:nvPr/>
        </p:nvSpPr>
        <p:spPr>
          <a:xfrm>
            <a:off x="3286125" y="5357813"/>
            <a:ext cx="4071938" cy="7858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Документом, який засвідчує факт укладання шлюбу, є свідоцтво про одруження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928938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6"/>
          <p:cNvSpPr/>
          <p:nvPr/>
        </p:nvSpPr>
        <p:spPr>
          <a:xfrm>
            <a:off x="7286625" y="142875"/>
            <a:ext cx="1714500" cy="7858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ердце 10"/>
          <p:cNvSpPr/>
          <p:nvPr/>
        </p:nvSpPr>
        <p:spPr>
          <a:xfrm>
            <a:off x="7429500" y="285750"/>
            <a:ext cx="285750" cy="285750"/>
          </a:xfrm>
          <a:prstGeom prst="hear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ердце 11"/>
          <p:cNvSpPr/>
          <p:nvPr/>
        </p:nvSpPr>
        <p:spPr>
          <a:xfrm>
            <a:off x="7572375" y="357188"/>
            <a:ext cx="285750" cy="285750"/>
          </a:xfrm>
          <a:prstGeom prst="hear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7929563" y="357188"/>
            <a:ext cx="334962" cy="214312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Загнутый угол 13"/>
          <p:cNvSpPr/>
          <p:nvPr/>
        </p:nvSpPr>
        <p:spPr>
          <a:xfrm>
            <a:off x="8429625" y="285750"/>
            <a:ext cx="285750" cy="428625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>
                <a:solidFill>
                  <a:schemeClr val="tx1"/>
                </a:solidFill>
              </a:rPr>
              <a:t>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6"/>
          <p:cNvSpPr/>
          <p:nvPr/>
        </p:nvSpPr>
        <p:spPr>
          <a:xfrm>
            <a:off x="7286625" y="1143000"/>
            <a:ext cx="1714500" cy="15001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ердце 15"/>
          <p:cNvSpPr/>
          <p:nvPr/>
        </p:nvSpPr>
        <p:spPr>
          <a:xfrm>
            <a:off x="7429500" y="1285875"/>
            <a:ext cx="500063" cy="571500"/>
          </a:xfrm>
          <a:prstGeom prst="hear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ердце 16"/>
          <p:cNvSpPr/>
          <p:nvPr/>
        </p:nvSpPr>
        <p:spPr>
          <a:xfrm>
            <a:off x="8429625" y="1285875"/>
            <a:ext cx="500063" cy="571500"/>
          </a:xfrm>
          <a:prstGeom prst="hear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Двойная стрелка влево/вправо 17"/>
          <p:cNvSpPr/>
          <p:nvPr/>
        </p:nvSpPr>
        <p:spPr>
          <a:xfrm>
            <a:off x="7929563" y="1571625"/>
            <a:ext cx="500062" cy="285750"/>
          </a:xfrm>
          <a:prstGeom prst="left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72375" y="2000250"/>
            <a:ext cx="1285875" cy="500063"/>
          </a:xfrm>
          <a:prstGeom prst="rect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права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язки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6"/>
          <p:cNvSpPr/>
          <p:nvPr/>
        </p:nvSpPr>
        <p:spPr>
          <a:xfrm>
            <a:off x="7429500" y="2786063"/>
            <a:ext cx="1571625" cy="13573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нутый угол 20"/>
          <p:cNvSpPr/>
          <p:nvPr/>
        </p:nvSpPr>
        <p:spPr>
          <a:xfrm>
            <a:off x="7572375" y="3000375"/>
            <a:ext cx="285750" cy="428625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>
                <a:solidFill>
                  <a:schemeClr val="tx1"/>
                </a:solidFill>
              </a:rPr>
              <a:t>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7959725" y="3052763"/>
            <a:ext cx="746125" cy="39528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</a:rPr>
              <a:t>1 м</a:t>
            </a:r>
            <a:r>
              <a:rPr lang="uk-UA" sz="1600" dirty="0" err="1">
                <a:solidFill>
                  <a:schemeClr val="tx1"/>
                </a:solidFill>
              </a:rPr>
              <a:t>іс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Кольцо 22"/>
          <p:cNvSpPr/>
          <p:nvPr/>
        </p:nvSpPr>
        <p:spPr>
          <a:xfrm>
            <a:off x="8286750" y="3429000"/>
            <a:ext cx="357188" cy="357188"/>
          </a:xfrm>
          <a:prstGeom prst="donut">
            <a:avLst>
              <a:gd name="adj" fmla="val 10701"/>
            </a:avLst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Кольцо 23"/>
          <p:cNvSpPr/>
          <p:nvPr/>
        </p:nvSpPr>
        <p:spPr>
          <a:xfrm>
            <a:off x="8501063" y="3429000"/>
            <a:ext cx="357187" cy="357188"/>
          </a:xfrm>
          <a:prstGeom prst="donut">
            <a:avLst>
              <a:gd name="adj" fmla="val 10701"/>
            </a:avLst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6"/>
          <p:cNvSpPr/>
          <p:nvPr/>
        </p:nvSpPr>
        <p:spPr>
          <a:xfrm>
            <a:off x="7429500" y="4286250"/>
            <a:ext cx="1571625" cy="9286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Кольцо 25"/>
          <p:cNvSpPr/>
          <p:nvPr/>
        </p:nvSpPr>
        <p:spPr>
          <a:xfrm>
            <a:off x="8143875" y="4500563"/>
            <a:ext cx="357188" cy="357187"/>
          </a:xfrm>
          <a:prstGeom prst="donut">
            <a:avLst>
              <a:gd name="adj" fmla="val 10701"/>
            </a:avLst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Кольцо 26"/>
          <p:cNvSpPr/>
          <p:nvPr/>
        </p:nvSpPr>
        <p:spPr>
          <a:xfrm>
            <a:off x="7929563" y="4500563"/>
            <a:ext cx="357187" cy="357187"/>
          </a:xfrm>
          <a:prstGeom prst="donut">
            <a:avLst>
              <a:gd name="adj" fmla="val 10701"/>
            </a:avLst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Улыбающееся лицо 27"/>
          <p:cNvSpPr/>
          <p:nvPr/>
        </p:nvSpPr>
        <p:spPr>
          <a:xfrm>
            <a:off x="7643813" y="4357688"/>
            <a:ext cx="214312" cy="285750"/>
          </a:xfrm>
          <a:prstGeom prst="smileyFac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Улыбающееся лицо 28"/>
          <p:cNvSpPr/>
          <p:nvPr/>
        </p:nvSpPr>
        <p:spPr>
          <a:xfrm>
            <a:off x="8572500" y="4357688"/>
            <a:ext cx="214313" cy="285750"/>
          </a:xfrm>
          <a:prstGeom prst="smileyFac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Равнобедренный треугольник 29"/>
          <p:cNvSpPr/>
          <p:nvPr/>
        </p:nvSpPr>
        <p:spPr>
          <a:xfrm>
            <a:off x="7572375" y="4643438"/>
            <a:ext cx="357188" cy="5000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Блок-схема: объединение 30"/>
          <p:cNvSpPr/>
          <p:nvPr/>
        </p:nvSpPr>
        <p:spPr>
          <a:xfrm>
            <a:off x="8572500" y="4643438"/>
            <a:ext cx="285750" cy="471487"/>
          </a:xfrm>
          <a:prstGeom prst="flowChartMerg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кругленный прямоугольник 6"/>
          <p:cNvSpPr/>
          <p:nvPr/>
        </p:nvSpPr>
        <p:spPr>
          <a:xfrm>
            <a:off x="7429500" y="5357813"/>
            <a:ext cx="1571625" cy="7858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СВІДОЦТВО ПРО ОДРУЖЕННЯ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4"/>
          <p:cNvSpPr/>
          <p:nvPr/>
        </p:nvSpPr>
        <p:spPr>
          <a:xfrm>
            <a:off x="714375" y="214313"/>
            <a:ext cx="7858125" cy="1857375"/>
          </a:xfrm>
          <a:prstGeom prst="downArrow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Особливості укладання шлюбу неповнолітньою особою: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428625" y="2214563"/>
            <a:ext cx="8358188" cy="9286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Особі, яка досягла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років, за рішенням суду може бути надане право на шлюб, якщо буде встановлено, що це відповідає її інтересам.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428625" y="3286125"/>
            <a:ext cx="8429625" cy="9286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Неповнолітня особа з моменту укладання шлюбу стає дієздатною в повному обсязі. Повна дієздатність зберігається після розірвання шлюбу.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428625" y="4357688"/>
            <a:ext cx="8429625" cy="9286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Дитина, молодше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років, у шлюб вступати не може.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428625" y="5429250"/>
            <a:ext cx="8429625" cy="9286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Вагомі причини для укладання шлюбу: вагітність неповнолітньої, народження дитини, фактичні сімейні відносини.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85794"/>
            <a:ext cx="6858048" cy="527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право 3"/>
          <p:cNvSpPr/>
          <p:nvPr/>
        </p:nvSpPr>
        <p:spPr>
          <a:xfrm>
            <a:off x="357188" y="785813"/>
            <a:ext cx="3143250" cy="1857375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Шлюбний договір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214688" y="214313"/>
            <a:ext cx="5715000" cy="4143375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uk-UA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Регулює майнові відносини    між подружжям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uk-UA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Визначає майнові права та обов</a:t>
            </a:r>
            <a:r>
              <a:rPr lang="ru-RU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язки подружжя</a:t>
            </a:r>
            <a:endParaRPr lang="uk-UA" sz="4000">
              <a:solidFill>
                <a:schemeClr val="tx1"/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Визначає правовий режим майна</a:t>
            </a:r>
            <a:endParaRPr lang="uk-UA" sz="4000">
              <a:solidFill>
                <a:schemeClr val="tx1"/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Укладається в письмовій формі та нотаріально засвідчується</a:t>
            </a:r>
            <a:endParaRPr lang="uk-UA" sz="4000">
              <a:solidFill>
                <a:schemeClr val="tx1"/>
              </a:solidFill>
              <a:latin typeface="Arial" charset="0"/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875" y="3286125"/>
            <a:ext cx="3000375" cy="25003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7" name="Picture 6" descr="D:\Tanya\БЛОКИ право\17ШЛЮБ\76818-178x12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429000"/>
            <a:ext cx="2767013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3286125" y="4714875"/>
            <a:ext cx="5643563" cy="19288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чинним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договір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укладений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шлюбу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нового Кодексу про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шлюб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             (1 липня 2009р.)  подружжя зі стажем можуть отримати шанс на договір.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357166"/>
            <a:ext cx="7406640" cy="171451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Статистика Єланецького РАЦСу про укладення та розірвання шлюбів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000240"/>
            <a:ext cx="7406640" cy="464347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uk-UA" dirty="0" smtClean="0"/>
              <a:t>В 2011 році зареєстровано 90 актових записів про шлюб, що на 25 більше, ніж у 2012 році, 61 із них – первинні, 29 – повторні (один чи обоє з наречених уже перебували в шлюбі).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   Один шлюб громадянки України з громадянином Італії та один з громадянином Ізраїлю.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Наймолодшими нареченими були 18 та 19 років. Найбільша різниця між подружжям становила 15, 16 (дві пари) та 20 років.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71480"/>
            <a:ext cx="7406640" cy="607223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dirty="0" smtClean="0"/>
              <a:t>За 2011 рік складено 15 актових записів про розірвання шлюбу (з них 5 за спільною заявою подружжя, у яких немає дітей) та проставлено 41 відмітку про розірвання шлюбу на підставі рішення суду, винесених після 27. 07. 2010 року (рішення кінцеві, що не потребують реєстрації в органах </a:t>
            </a:r>
            <a:r>
              <a:rPr lang="uk-UA" dirty="0" err="1" smtClean="0"/>
              <a:t>ДРАЦСу</a:t>
            </a:r>
            <a:r>
              <a:rPr lang="uk-UA" dirty="0" smtClean="0"/>
              <a:t>).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В 2012 році зареєстровано 4 актові записи про шлюб та 1 про розірвання шлюбу та проставлено 11 відміток про розірвання шлюбу в актових записах про шлюб на підставі рішення суду (після набрання чинності ЗУ «Про державну реєстрацію актів цивільного стану» від 27. 07. 2010 р.)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85794"/>
            <a:ext cx="6858048" cy="527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357166"/>
            <a:ext cx="7406640" cy="4786346"/>
          </a:xfrm>
        </p:spPr>
        <p:txBody>
          <a:bodyPr>
            <a:normAutofit/>
          </a:bodyPr>
          <a:lstStyle/>
          <a:p>
            <a:pPr algn="ctr"/>
            <a:r>
              <a:rPr lang="uk-UA" sz="6000" dirty="0" smtClean="0"/>
              <a:t>Заміжжя — перехід з 8-годинного робочого дня на</a:t>
            </a:r>
            <a:br>
              <a:rPr lang="uk-UA" sz="6000" dirty="0" smtClean="0"/>
            </a:br>
            <a:r>
              <a:rPr lang="uk-UA" sz="6000" dirty="0" smtClean="0"/>
              <a:t> 24-годинний</a:t>
            </a:r>
            <a:endParaRPr lang="uk-UA" sz="6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357166"/>
            <a:ext cx="7406640" cy="107157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000240"/>
            <a:ext cx="7406640" cy="3143272"/>
          </a:xfrm>
        </p:spPr>
        <p:txBody>
          <a:bodyPr/>
          <a:lstStyle/>
          <a:p>
            <a:pPr marL="541782" lvl="0" indent="-514350">
              <a:buFont typeface="+mj-lt"/>
              <a:buAutoNum type="arabicPeriod"/>
            </a:pPr>
            <a:r>
              <a:rPr lang="uk-UA" dirty="0" smtClean="0"/>
              <a:t>§ 27 ст. 337-348.</a:t>
            </a:r>
          </a:p>
          <a:p>
            <a:pPr marL="541782" lvl="0" indent="-514350">
              <a:buFont typeface="+mj-lt"/>
              <a:buAutoNum type="arabicPeriod"/>
            </a:pPr>
            <a:r>
              <a:rPr lang="uk-UA" dirty="0" smtClean="0"/>
              <a:t> Клас ділиться на дві групи.</a:t>
            </a:r>
          </a:p>
          <a:p>
            <a:pPr marL="541782" indent="-514350"/>
            <a:r>
              <a:rPr lang="uk-UA" dirty="0" smtClean="0"/>
              <a:t>Завдання: І група готує матеріал з права власності та найму житла;</a:t>
            </a:r>
          </a:p>
          <a:p>
            <a:pPr marL="541782" indent="-514350"/>
            <a:r>
              <a:rPr lang="uk-UA" dirty="0" smtClean="0"/>
              <a:t>ІІ група – з права власності та оренди землі в Україні.</a:t>
            </a:r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</TotalTime>
  <Words>669</Words>
  <PresentationFormat>Экран (4:3)</PresentationFormat>
  <Paragraphs>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Заміжжя — перехід з  8-годинного  робочого дня на  24-годинний</vt:lpstr>
      <vt:lpstr>Слайд 2</vt:lpstr>
      <vt:lpstr>Основи приватного права України</vt:lpstr>
      <vt:lpstr>План уроку</vt:lpstr>
      <vt:lpstr>Слайд 5</vt:lpstr>
      <vt:lpstr>Джерела сімейного права</vt:lpstr>
      <vt:lpstr>Слайд 7</vt:lpstr>
      <vt:lpstr>Слайд 8</vt:lpstr>
      <vt:lpstr>Слайд 9</vt:lpstr>
      <vt:lpstr>Слайд 10</vt:lpstr>
      <vt:lpstr>Слайд 11</vt:lpstr>
      <vt:lpstr>Статистика Єланецького РАЦСу про укладення та розірвання шлюбів</vt:lpstr>
      <vt:lpstr>Слайд 13</vt:lpstr>
      <vt:lpstr>Слайд 14</vt:lpstr>
      <vt:lpstr>Заміжжя — перехід з 8-годинного робочого дня на  24-годинний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Гимназия</dc:creator>
  <cp:lastModifiedBy>Гимназия</cp:lastModifiedBy>
  <cp:revision>7</cp:revision>
  <dcterms:created xsi:type="dcterms:W3CDTF">2012-04-16T15:26:17Z</dcterms:created>
  <dcterms:modified xsi:type="dcterms:W3CDTF">2012-04-17T06:20:54Z</dcterms:modified>
</cp:coreProperties>
</file>